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9" r:id="rId3"/>
    <p:sldId id="379" r:id="rId4"/>
    <p:sldId id="360" r:id="rId5"/>
    <p:sldId id="354" r:id="rId6"/>
    <p:sldId id="371" r:id="rId7"/>
    <p:sldId id="373" r:id="rId8"/>
    <p:sldId id="343" r:id="rId9"/>
    <p:sldId id="368" r:id="rId10"/>
    <p:sldId id="349" r:id="rId11"/>
    <p:sldId id="347" r:id="rId12"/>
    <p:sldId id="374" r:id="rId13"/>
    <p:sldId id="378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33" r:id="rId22"/>
    <p:sldId id="362" r:id="rId23"/>
  </p:sldIdLst>
  <p:sldSz cx="9144000" cy="6858000" type="screen4x3"/>
  <p:notesSz cx="6789738" cy="99202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6ED"/>
    <a:srgbClr val="35ADF7"/>
    <a:srgbClr val="FF0000"/>
    <a:srgbClr val="434343"/>
    <a:srgbClr val="5DB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84050" autoAdjust="0"/>
  </p:normalViewPr>
  <p:slideViewPr>
    <p:cSldViewPr>
      <p:cViewPr varScale="1">
        <p:scale>
          <a:sx n="75" d="100"/>
          <a:sy n="75" d="100"/>
        </p:scale>
        <p:origin x="147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16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1813"/>
            <a:ext cx="29416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fld id="{7B4F5560-521B-483D-A3D1-3D8F4B492D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289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57762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08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1813"/>
            <a:ext cx="29416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fld id="{C209FCD4-2438-4E6C-A996-B9BEA3D41A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9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002FAA-7808-4A5E-BC00-1D618C4079EB}" type="slidenum">
              <a:rPr lang="hr-HR" altLang="sr-Latn-RS" u="none"/>
              <a:pPr eaLnBrk="1" hangingPunct="1"/>
              <a:t>1</a:t>
            </a:fld>
            <a:endParaRPr lang="hr-HR" altLang="sr-Latn-RS" u="none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440494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64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05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89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91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54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2C5F8-9014-4595-B297-EAAC54A6989C}" type="slidenum">
              <a:rPr lang="hr-HR" smtClean="0"/>
              <a:pPr/>
              <a:t>22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73644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366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18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486">
              <a:defRPr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48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99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dirty="0" smtClean="0"/>
          </a:p>
        </p:txBody>
      </p:sp>
      <p:sp>
        <p:nvSpPr>
          <p:cNvPr id="24580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2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207" indent="-285464" defTabSz="96582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1857" indent="-228371" defTabSz="96582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598600" indent="-228371" defTabSz="96582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5343" indent="-228371" defTabSz="96582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2085" indent="-228371" defTabSz="96582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68828" indent="-228371" defTabSz="96582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5571" indent="-228371" defTabSz="96582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2314" indent="-228371" defTabSz="96582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662EB89-ABFD-4E1A-B2F5-B4AC0751D4E1}" type="slidenum">
              <a:rPr lang="hr-HR" altLang="x-none" sz="1300"/>
              <a:pPr eaLnBrk="1" hangingPunct="1"/>
              <a:t>8</a:t>
            </a:fld>
            <a:endParaRPr lang="hr-HR" altLang="x-none" sz="1300"/>
          </a:p>
        </p:txBody>
      </p:sp>
    </p:spTree>
    <p:extLst>
      <p:ext uri="{BB962C8B-B14F-4D97-AF65-F5344CB8AC3E}">
        <p14:creationId xmlns:p14="http://schemas.microsoft.com/office/powerpoint/2010/main" val="255116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72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73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9FCD4-2438-4E6C-A996-B9BEA3D41AD7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27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00563" y="1150938"/>
            <a:ext cx="4643437" cy="190500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13" descr="loGO_E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7037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049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100392" y="6398660"/>
            <a:ext cx="1043608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832" y="6408738"/>
            <a:ext cx="3687763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2019" y="6402976"/>
            <a:ext cx="595107" cy="4329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DF4A-68F6-491C-B70D-9C7ADB8F0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6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7991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5875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2525" y="6408738"/>
            <a:ext cx="3687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408738"/>
            <a:ext cx="1439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r-HR" dirty="0" smtClean="0"/>
              <a:t>26</a:t>
            </a:r>
            <a:r>
              <a:rPr lang="en-US" dirty="0" smtClean="0"/>
              <a:t>/</a:t>
            </a:r>
            <a:r>
              <a:rPr lang="hr-HR" dirty="0" smtClean="0"/>
              <a:t>8</a:t>
            </a:r>
            <a:r>
              <a:rPr lang="en-US" dirty="0" smtClean="0"/>
              <a:t>/20</a:t>
            </a:r>
            <a:r>
              <a:rPr lang="hr-HR" dirty="0" smtClean="0"/>
              <a:t>14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250825" y="1412875"/>
            <a:ext cx="8893175" cy="144463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95288" y="1557338"/>
            <a:ext cx="8748712" cy="71437"/>
          </a:xfrm>
          <a:prstGeom prst="rect">
            <a:avLst/>
          </a:prstGeom>
          <a:solidFill>
            <a:srgbClr val="0996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ars.uniri.hr/Elarsdem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204944"/>
            <a:ext cx="4968551" cy="197408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35ADF7"/>
                </a:solidFill>
              </a:rPr>
              <a:t>Using Recommender System and Web 2.0 tools for Blended Learning </a:t>
            </a:r>
            <a:endParaRPr lang="en-US" sz="3200" b="1" dirty="0" smtClean="0">
              <a:solidFill>
                <a:srgbClr val="35ADF7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513" y="4869160"/>
            <a:ext cx="9144000" cy="1799803"/>
          </a:xfrm>
        </p:spPr>
        <p:txBody>
          <a:bodyPr/>
          <a:lstStyle/>
          <a:p>
            <a:pPr eaLnBrk="1" hangingPunct="1"/>
            <a:r>
              <a:rPr lang="hr-HR" altLang="sr-Latn-RS" dirty="0"/>
              <a:t>Nataša </a:t>
            </a:r>
            <a:r>
              <a:rPr lang="hr-HR" altLang="sr-Latn-RS" dirty="0" smtClean="0"/>
              <a:t>Hoić-Božić, Martina Holenko Dlab</a:t>
            </a:r>
          </a:p>
          <a:p>
            <a:pPr eaLnBrk="1" hangingPunct="1"/>
            <a:r>
              <a:rPr lang="en-US" sz="2800" dirty="0" smtClean="0"/>
              <a:t>Division of multimedia systems and e-learning</a:t>
            </a:r>
            <a:endParaRPr lang="hr-HR" sz="2800" dirty="0" smtClean="0"/>
          </a:p>
          <a:p>
            <a:pPr algn="r" eaLnBrk="1" hangingPunct="1"/>
            <a:endParaRPr lang="hr-HR" altLang="sr-Latn-RS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35487" y="332656"/>
            <a:ext cx="46085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600" u="none" dirty="0" smtClean="0"/>
              <a:t>Department of </a:t>
            </a:r>
            <a:r>
              <a:rPr lang="hr-HR" sz="1600" u="none" dirty="0" err="1" smtClean="0"/>
              <a:t>Informatics</a:t>
            </a:r>
            <a:r>
              <a:rPr lang="en-GB" sz="1600" u="none" dirty="0" smtClean="0"/>
              <a:t>, </a:t>
            </a:r>
            <a:r>
              <a:rPr lang="hr-HR" sz="1600" u="none" dirty="0" err="1" smtClean="0"/>
              <a:t>University</a:t>
            </a:r>
            <a:r>
              <a:rPr lang="hr-HR" sz="1600" u="none" dirty="0" smtClean="0"/>
              <a:t> of Rijeka</a:t>
            </a:r>
            <a:endParaRPr lang="en-GB" sz="1600" u="none" dirty="0"/>
          </a:p>
          <a:p>
            <a:pPr algn="r"/>
            <a:r>
              <a:rPr lang="hr-HR" sz="1600" u="none" dirty="0" smtClean="0"/>
              <a:t>Radmile </a:t>
            </a:r>
            <a:r>
              <a:rPr lang="hr-HR" sz="1600" u="none" dirty="0" err="1" smtClean="0"/>
              <a:t>Matejčić</a:t>
            </a:r>
            <a:r>
              <a:rPr lang="hr-HR" sz="1600" u="none" dirty="0" smtClean="0"/>
              <a:t> 2</a:t>
            </a:r>
            <a:r>
              <a:rPr lang="en-GB" sz="1600" u="none" dirty="0" smtClean="0"/>
              <a:t>, </a:t>
            </a:r>
            <a:r>
              <a:rPr lang="en-GB" sz="1600" u="none" dirty="0"/>
              <a:t>51000 Rijeka, </a:t>
            </a:r>
            <a:r>
              <a:rPr lang="hr-HR" sz="1600" u="none" dirty="0" smtClean="0"/>
              <a:t>Croatia</a:t>
            </a:r>
            <a:endParaRPr lang="hr-HR" sz="1600" u="none" dirty="0"/>
          </a:p>
          <a:p>
            <a:pPr algn="ctr"/>
            <a:r>
              <a:rPr lang="en-GB" sz="1600" u="none" dirty="0" smtClean="0">
                <a:solidFill>
                  <a:srgbClr val="0996ED"/>
                </a:solidFill>
              </a:rPr>
              <a:t>http://www.inf.uniri.hr</a:t>
            </a:r>
            <a:r>
              <a:rPr lang="hr-HR" sz="1600" u="none" dirty="0" smtClean="0">
                <a:solidFill>
                  <a:srgbClr val="0996ED"/>
                </a:solidFill>
              </a:rPr>
              <a:t>  </a:t>
            </a:r>
            <a:endParaRPr lang="en-US" sz="1600" u="none" dirty="0" smtClean="0">
              <a:solidFill>
                <a:srgbClr val="0996ED"/>
              </a:solidFill>
            </a:endParaRPr>
          </a:p>
          <a:p>
            <a:pPr algn="r"/>
            <a:r>
              <a:rPr lang="en-US" sz="1600" u="none" dirty="0" smtClean="0"/>
              <a:t> </a:t>
            </a:r>
            <a:endParaRPr lang="en-US" sz="160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4175447" cy="148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26" y="220417"/>
            <a:ext cx="7991475" cy="1143000"/>
          </a:xfrm>
        </p:spPr>
        <p:txBody>
          <a:bodyPr/>
          <a:lstStyle/>
          <a:p>
            <a:r>
              <a:rPr lang="en-US" sz="4000" dirty="0" smtClean="0"/>
              <a:t>ELARS web application and demo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53" y="1484784"/>
            <a:ext cx="8229600" cy="4525962"/>
          </a:xfrm>
        </p:spPr>
        <p:txBody>
          <a:bodyPr/>
          <a:lstStyle/>
          <a:p>
            <a:r>
              <a:rPr lang="hr-HR" sz="2800" dirty="0">
                <a:hlinkClick r:id="rId3"/>
              </a:rPr>
              <a:t>http://elars.uniri.hr/Elars/</a:t>
            </a:r>
          </a:p>
          <a:p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elars.uniri.hr/Elarsdemo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0" y="2563368"/>
            <a:ext cx="8938518" cy="42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Web 2.0 </a:t>
            </a:r>
            <a:r>
              <a:rPr lang="hr-HR" sz="4000" dirty="0" smtClean="0"/>
              <a:t>t</a:t>
            </a:r>
            <a:r>
              <a:rPr lang="en-US" sz="4000" dirty="0" err="1" smtClean="0"/>
              <a:t>ools</a:t>
            </a:r>
            <a:r>
              <a:rPr lang="en-US" sz="4000" dirty="0" smtClean="0"/>
              <a:t> recommendations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471892" y="3601010"/>
            <a:ext cx="252983" cy="14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471892" y="4011002"/>
            <a:ext cx="252983" cy="14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82" y="3800916"/>
            <a:ext cx="245700" cy="1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756" y="1773238"/>
            <a:ext cx="67137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Research </a:t>
            </a:r>
            <a:r>
              <a:rPr lang="hr-HR" dirty="0" err="1" smtClean="0"/>
              <a:t>methodology</a:t>
            </a:r>
            <a:endParaRPr lang="hr-H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4" name="Picture 4" descr="http://image.slidesharecdn.com/researchmethodology-130215021146-phpapp01/95/research-methodology-1-638.jpg?cb=1360894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79621"/>
            <a:ext cx="2884661" cy="216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Research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Main</a:t>
            </a:r>
            <a:r>
              <a:rPr lang="hr-HR" sz="2800" dirty="0" smtClean="0"/>
              <a:t> </a:t>
            </a:r>
            <a:r>
              <a:rPr lang="en-US" sz="2800" dirty="0" smtClean="0"/>
              <a:t>aim of </a:t>
            </a:r>
            <a:r>
              <a:rPr lang="en-US" sz="2800" dirty="0" err="1" smtClean="0"/>
              <a:t>th</a:t>
            </a:r>
            <a:r>
              <a:rPr lang="hr-HR" sz="2800" dirty="0" smtClean="0"/>
              <a:t>e</a:t>
            </a:r>
            <a:r>
              <a:rPr lang="en-US" sz="2800" dirty="0" smtClean="0"/>
              <a:t> research</a:t>
            </a:r>
            <a:r>
              <a:rPr lang="hr-HR" sz="2800" dirty="0" smtClean="0"/>
              <a:t>: </a:t>
            </a:r>
            <a:r>
              <a:rPr lang="en-US" sz="2800" dirty="0" smtClean="0"/>
              <a:t>to evaluate the effectiveness of the proposed blended learning model within an e-course </a:t>
            </a:r>
            <a:r>
              <a:rPr lang="hr-HR" sz="2800" dirty="0" smtClean="0"/>
              <a:t>„</a:t>
            </a:r>
            <a:r>
              <a:rPr lang="en-US" sz="2800" dirty="0" smtClean="0"/>
              <a:t>Hypermedia Supported Education</a:t>
            </a:r>
            <a:r>
              <a:rPr lang="hr-HR" sz="2800" dirty="0" smtClean="0"/>
              <a:t>”</a:t>
            </a:r>
          </a:p>
          <a:p>
            <a:r>
              <a:rPr lang="en-US" sz="2800" dirty="0" smtClean="0"/>
              <a:t>E-</a:t>
            </a:r>
            <a:r>
              <a:rPr lang="en-US" sz="2800" dirty="0" err="1" smtClean="0"/>
              <a:t>tivities</a:t>
            </a:r>
            <a:r>
              <a:rPr lang="hr-HR" sz="2800" dirty="0" smtClean="0"/>
              <a:t> </a:t>
            </a:r>
            <a:r>
              <a:rPr lang="hr-HR" sz="2800" dirty="0" err="1" smtClean="0"/>
              <a:t>designed</a:t>
            </a:r>
            <a:r>
              <a:rPr lang="hr-HR" sz="2800" dirty="0" smtClean="0"/>
              <a:t> to</a:t>
            </a:r>
            <a:r>
              <a:rPr lang="en-US" sz="2800" dirty="0" smtClean="0"/>
              <a:t> allow students </a:t>
            </a:r>
            <a:r>
              <a:rPr lang="en-US" sz="2800" dirty="0" err="1" smtClean="0"/>
              <a:t>achiev</a:t>
            </a:r>
            <a:r>
              <a:rPr lang="hr-HR" sz="2800" dirty="0" err="1" smtClean="0"/>
              <a:t>ing</a:t>
            </a:r>
            <a:r>
              <a:rPr lang="en-US" sz="2800" dirty="0" smtClean="0"/>
              <a:t> the learning outcomes </a:t>
            </a:r>
            <a:endParaRPr lang="hr-HR" sz="2800" dirty="0" smtClean="0"/>
          </a:p>
          <a:p>
            <a:r>
              <a:rPr lang="en-US" sz="2800" dirty="0" smtClean="0">
                <a:solidFill>
                  <a:srgbClr val="0996ED"/>
                </a:solidFill>
              </a:rPr>
              <a:t>Hypothesis</a:t>
            </a:r>
            <a:r>
              <a:rPr lang="hr-HR" sz="2800" dirty="0" smtClean="0">
                <a:solidFill>
                  <a:srgbClr val="0996ED"/>
                </a:solidFill>
              </a:rPr>
              <a:t>: </a:t>
            </a:r>
            <a:r>
              <a:rPr lang="en-US" sz="2800" i="1" dirty="0" smtClean="0"/>
              <a:t>Students </a:t>
            </a:r>
            <a:r>
              <a:rPr lang="en-US" sz="2800" i="1" dirty="0"/>
              <a:t>who performed personalized e-</a:t>
            </a:r>
            <a:r>
              <a:rPr lang="en-US" sz="2800" i="1" dirty="0" err="1"/>
              <a:t>tivities</a:t>
            </a:r>
            <a:r>
              <a:rPr lang="en-US" sz="2800" i="1" dirty="0"/>
              <a:t> supported in the ELARS recommender system achieve better final results in e‑courses.</a:t>
            </a:r>
            <a:r>
              <a:rPr lang="en-US" sz="2800" dirty="0"/>
              <a:t> </a:t>
            </a:r>
            <a:endParaRPr lang="hr-HR" sz="2800" dirty="0" smtClean="0"/>
          </a:p>
          <a:p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Software Engineering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F4A-68F6-491C-B70D-9C7ADB8F0A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Participants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senior students in the graduate program in the Computer Science major in the Department of </a:t>
            </a:r>
            <a:r>
              <a:rPr lang="en-US" dirty="0" smtClean="0"/>
              <a:t>Informatics</a:t>
            </a:r>
            <a:endParaRPr lang="hr-HR" dirty="0" smtClean="0"/>
          </a:p>
          <a:p>
            <a:r>
              <a:rPr lang="en-US" dirty="0" smtClean="0">
                <a:solidFill>
                  <a:srgbClr val="0996ED"/>
                </a:solidFill>
              </a:rPr>
              <a:t>The </a:t>
            </a:r>
            <a:r>
              <a:rPr lang="en-US" dirty="0">
                <a:solidFill>
                  <a:srgbClr val="0996ED"/>
                </a:solidFill>
              </a:rPr>
              <a:t>control </a:t>
            </a:r>
            <a:r>
              <a:rPr lang="en-US" dirty="0" smtClean="0">
                <a:solidFill>
                  <a:srgbClr val="0996ED"/>
                </a:solidFill>
              </a:rPr>
              <a:t>group</a:t>
            </a:r>
            <a:r>
              <a:rPr lang="hr-HR" dirty="0" smtClean="0">
                <a:solidFill>
                  <a:srgbClr val="0996ED"/>
                </a:solidFill>
              </a:rPr>
              <a:t>:</a:t>
            </a:r>
            <a:r>
              <a:rPr lang="en-US" dirty="0" smtClean="0">
                <a:solidFill>
                  <a:srgbClr val="0996ED"/>
                </a:solidFill>
              </a:rPr>
              <a:t> </a:t>
            </a:r>
            <a:r>
              <a:rPr lang="en-US" dirty="0" smtClean="0"/>
              <a:t>students </a:t>
            </a:r>
            <a:r>
              <a:rPr lang="en-US" dirty="0"/>
              <a:t>who took the course </a:t>
            </a:r>
            <a:r>
              <a:rPr lang="en-US" dirty="0" smtClean="0"/>
              <a:t>in 2012/2013 </a:t>
            </a:r>
            <a:r>
              <a:rPr lang="en-US" dirty="0"/>
              <a:t>(N=16</a:t>
            </a:r>
            <a:r>
              <a:rPr lang="en-US" dirty="0" smtClean="0"/>
              <a:t>)</a:t>
            </a:r>
            <a:endParaRPr lang="hr-HR" dirty="0" smtClean="0"/>
          </a:p>
          <a:p>
            <a:r>
              <a:rPr lang="en-US" dirty="0">
                <a:solidFill>
                  <a:srgbClr val="0996ED"/>
                </a:solidFill>
              </a:rPr>
              <a:t>The experimental </a:t>
            </a:r>
            <a:r>
              <a:rPr lang="en-US" dirty="0" smtClean="0">
                <a:solidFill>
                  <a:srgbClr val="0996ED"/>
                </a:solidFill>
              </a:rPr>
              <a:t>group</a:t>
            </a:r>
            <a:r>
              <a:rPr lang="hr-HR" dirty="0" smtClean="0">
                <a:solidFill>
                  <a:srgbClr val="0996ED"/>
                </a:solidFill>
              </a:rPr>
              <a:t>: </a:t>
            </a:r>
            <a:r>
              <a:rPr lang="en-US" dirty="0" smtClean="0"/>
              <a:t>the </a:t>
            </a:r>
            <a:r>
              <a:rPr lang="en-US" dirty="0"/>
              <a:t>students who took the course </a:t>
            </a:r>
            <a:r>
              <a:rPr lang="en-US" dirty="0" smtClean="0"/>
              <a:t>in 2013/2014 </a:t>
            </a:r>
            <a:r>
              <a:rPr lang="en-US" dirty="0"/>
              <a:t>(N=21</a:t>
            </a:r>
            <a:r>
              <a:rPr lang="en-US" dirty="0" smtClean="0"/>
              <a:t>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learning modules with activities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learning design for </a:t>
            </a:r>
            <a:r>
              <a:rPr lang="en-US" sz="2400" dirty="0" smtClean="0"/>
              <a:t>the</a:t>
            </a:r>
            <a:r>
              <a:rPr lang="hr-HR" sz="2400" dirty="0" smtClean="0"/>
              <a:t> e-</a:t>
            </a:r>
            <a:r>
              <a:rPr lang="en-US" sz="2400" dirty="0" smtClean="0"/>
              <a:t>course </a:t>
            </a:r>
            <a:r>
              <a:rPr lang="en-US" sz="2400" dirty="0"/>
              <a:t>includes a sequence of activities grouped in learning modules taught in a sequential blended way </a:t>
            </a:r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Slika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43052"/>
            <a:ext cx="8721981" cy="295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8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workflow in the learning module LM</a:t>
            </a:r>
            <a:r>
              <a:rPr lang="en-US" baseline="-25000" dirty="0"/>
              <a:t>3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772816"/>
            <a:ext cx="6480720" cy="49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352159" cy="1143000"/>
          </a:xfrm>
        </p:spPr>
        <p:txBody>
          <a:bodyPr/>
          <a:lstStyle/>
          <a:p>
            <a:r>
              <a:rPr lang="hr-HR" sz="4000" dirty="0"/>
              <a:t>C</a:t>
            </a:r>
            <a:r>
              <a:rPr lang="en-US" sz="4000" dirty="0" err="1" smtClean="0"/>
              <a:t>ourse</a:t>
            </a:r>
            <a:r>
              <a:rPr lang="en-US" sz="4000" dirty="0" smtClean="0"/>
              <a:t> activities and grading points</a:t>
            </a:r>
            <a:endParaRPr lang="hr-HR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87360"/>
              </p:ext>
            </p:extLst>
          </p:nvPr>
        </p:nvGraphicFramePr>
        <p:xfrm>
          <a:off x="251520" y="1628800"/>
          <a:ext cx="8713664" cy="5050003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1138757"/>
                <a:gridCol w="2114090"/>
                <a:gridCol w="980547"/>
                <a:gridCol w="2712154"/>
                <a:gridCol w="1768116"/>
              </a:tblGrid>
              <a:tr h="323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Module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Activity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ECTS*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Tools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Points (max)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646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LM</a:t>
                      </a:r>
                      <a:r>
                        <a:rPr lang="en-US" sz="2000" baseline="-25000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-LM</a:t>
                      </a:r>
                      <a:r>
                        <a:rPr lang="en-US" sz="2000" baseline="-25000">
                          <a:effectLst/>
                        </a:rPr>
                        <a:t>7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Participating in </a:t>
                      </a:r>
                      <a:endParaRPr lang="hr-HR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e-course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MudRi and ELARS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646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LM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Seminar 1: ICT in education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Blogger/Google Drive/ Wikispaces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23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LM</a:t>
                      </a:r>
                      <a:r>
                        <a:rPr lang="en-US" sz="2000" baseline="-25000">
                          <a:effectLst/>
                        </a:rPr>
                        <a:t>3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Mind mapping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MindMeister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23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LM</a:t>
                      </a:r>
                      <a:r>
                        <a:rPr lang="en-US" sz="2000" baseline="-25000">
                          <a:effectLst/>
                        </a:rPr>
                        <a:t>4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Wiki  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Wikispaces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96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LM</a:t>
                      </a:r>
                      <a:r>
                        <a:rPr lang="en-US" sz="2000" baseline="-25000">
                          <a:effectLst/>
                        </a:rPr>
                        <a:t>5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Seminar 2:</a:t>
                      </a:r>
                      <a:endParaRPr lang="hr-HR" sz="4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Web 2.0 tools in education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Google Drive</a:t>
                      </a:r>
                      <a:endParaRPr lang="hr-HR" sz="4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/Wikispaces/</a:t>
                      </a:r>
                      <a:endParaRPr lang="hr-HR" sz="4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SlideShare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96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LM</a:t>
                      </a:r>
                      <a:r>
                        <a:rPr lang="en-US" sz="2000" baseline="-25000">
                          <a:effectLst/>
                        </a:rPr>
                        <a:t>3, </a:t>
                      </a:r>
                      <a:r>
                        <a:rPr lang="en-US" sz="2000">
                          <a:effectLst/>
                        </a:rPr>
                        <a:t>LM</a:t>
                      </a:r>
                      <a:r>
                        <a:rPr lang="en-US" sz="2000" baseline="-25000">
                          <a:effectLst/>
                        </a:rPr>
                        <a:t>7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Revision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Diigo/Google Drive/</a:t>
                      </a:r>
                      <a:endParaRPr lang="hr-HR" sz="4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Google+/MindMeister/Wikispaces/YouTube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5+5**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524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LM</a:t>
                      </a:r>
                      <a:r>
                        <a:rPr lang="en-US" sz="2000" baseline="-25000">
                          <a:effectLst/>
                        </a:rPr>
                        <a:t>6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Theory exam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MudRi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323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Total: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hr-HR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100+5**</a:t>
                      </a:r>
                      <a:endParaRPr lang="hr-HR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F4A-68F6-491C-B70D-9C7ADB8F0A9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Statistical Analysis</a:t>
            </a:r>
            <a:endParaRPr lang="hr-HR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208186"/>
              </p:ext>
            </p:extLst>
          </p:nvPr>
        </p:nvGraphicFramePr>
        <p:xfrm>
          <a:off x="753108" y="1628800"/>
          <a:ext cx="7463299" cy="402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63047"/>
                <a:gridCol w="1811874"/>
                <a:gridCol w="2288378"/>
              </a:tblGrid>
              <a:tr h="36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hr-H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Control group</a:t>
                      </a:r>
                      <a:endParaRPr lang="hr-H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Experimental group</a:t>
                      </a:r>
                      <a:endParaRPr lang="hr-H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68580" marT="0" marB="0" anchor="ctr"/>
                </a:tc>
              </a:tr>
              <a:tr h="2251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Minimum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Maximum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Mean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Median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Standard deviation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Inter quartile range 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Coefficient of quartile deviation</a:t>
                      </a:r>
                      <a:endParaRPr lang="hr-H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lang="hr-HR" sz="4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78.6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79</a:t>
                      </a:r>
                      <a:endParaRPr lang="hr-HR" sz="4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8.8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8.5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0.05</a:t>
                      </a:r>
                      <a:endParaRPr lang="hr-H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79.5</a:t>
                      </a:r>
                      <a:endParaRPr lang="hr-HR" sz="4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89.2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89.5</a:t>
                      </a:r>
                      <a:endParaRPr lang="hr-HR" sz="4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4.5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7.38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0.04</a:t>
                      </a:r>
                      <a:endParaRPr lang="hr-H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Software Engineering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F4A-68F6-491C-B70D-9C7ADB8F0A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Comparison of </a:t>
            </a:r>
            <a:r>
              <a:rPr lang="hr-HR" sz="4000" dirty="0" smtClean="0"/>
              <a:t>e</a:t>
            </a:r>
            <a:r>
              <a:rPr lang="en-US" sz="4000" dirty="0" smtClean="0"/>
              <a:t>-</a:t>
            </a:r>
            <a:r>
              <a:rPr lang="hr-HR" sz="4000" dirty="0" err="1"/>
              <a:t>t</a:t>
            </a:r>
            <a:r>
              <a:rPr lang="en-US" sz="4000" dirty="0" err="1" smtClean="0"/>
              <a:t>ivities</a:t>
            </a:r>
            <a:r>
              <a:rPr lang="en-US" sz="4000" dirty="0" smtClean="0"/>
              <a:t> </a:t>
            </a:r>
            <a:r>
              <a:rPr lang="hr-HR" sz="4000" dirty="0"/>
              <a:t>r</a:t>
            </a:r>
            <a:r>
              <a:rPr lang="en-US" sz="4000" dirty="0" err="1" smtClean="0"/>
              <a:t>esults</a:t>
            </a:r>
            <a:endParaRPr lang="hr-HR" sz="40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365489"/>
              </p:ext>
            </p:extLst>
          </p:nvPr>
        </p:nvGraphicFramePr>
        <p:xfrm>
          <a:off x="479960" y="1844824"/>
          <a:ext cx="7836455" cy="33832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59792"/>
                <a:gridCol w="2592288"/>
                <a:gridCol w="2088232"/>
                <a:gridCol w="1296143"/>
              </a:tblGrid>
              <a:tr h="18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E-</a:t>
                      </a:r>
                      <a:r>
                        <a:rPr lang="en-US" sz="2400" dirty="0" err="1">
                          <a:effectLst/>
                        </a:rPr>
                        <a:t>tivity</a:t>
                      </a:r>
                      <a:endParaRPr lang="hr-H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Control group</a:t>
                      </a:r>
                      <a:endParaRPr lang="hr-H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Experimental group</a:t>
                      </a:r>
                      <a:endParaRPr lang="hr-H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</a:t>
                      </a:r>
                      <a:endParaRPr lang="hr-HR" sz="4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</a:tr>
              <a:tr h="40132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Seminar 1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Discussion/Mind </a:t>
                      </a:r>
                      <a:r>
                        <a:rPr lang="en-US" sz="2400" dirty="0" smtClean="0">
                          <a:effectLst/>
                        </a:rPr>
                        <a:t>mapping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Wiki</a:t>
                      </a:r>
                      <a:endParaRPr lang="hr-HR" sz="4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Seminar 2</a:t>
                      </a:r>
                      <a:endParaRPr lang="hr-H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62.5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60.31</a:t>
                      </a:r>
                      <a:endParaRPr lang="hr-HR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endParaRPr lang="hr-HR" sz="24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80.63</a:t>
                      </a:r>
                      <a:endParaRPr lang="hr-HR" sz="44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85</a:t>
                      </a:r>
                      <a:endParaRPr lang="hr-H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hr-H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hr-HR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86.91</a:t>
                      </a:r>
                      <a:endParaRPr lang="hr-HR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1200"/>
                        </a:spcAft>
                      </a:pPr>
                      <a:endParaRPr lang="hr-HR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89.76</a:t>
                      </a:r>
                      <a:endParaRPr lang="hr-H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92.5</a:t>
                      </a:r>
                      <a:endParaRPr lang="hr-HR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&lt;.0001*</a:t>
                      </a:r>
                      <a:endParaRPr lang="hr-HR" sz="4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hr-HR" sz="2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0067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** </a:t>
                      </a:r>
                      <a:endParaRPr lang="hr-HR" sz="2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hr-HR" sz="24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</a:rPr>
                        <a:t>0073***</a:t>
                      </a:r>
                      <a:endParaRPr lang="hr-HR" sz="4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 .1737*</a:t>
                      </a:r>
                      <a:endParaRPr lang="hr-HR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Software Engineering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F4A-68F6-491C-B70D-9C7ADB8F0A9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7371" y="5373216"/>
            <a:ext cx="599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/>
              <a:t>*Mann-Whitney U test </a:t>
            </a:r>
            <a:r>
              <a:rPr lang="hr-HR" u="none" dirty="0" smtClean="0"/>
              <a:t>  </a:t>
            </a:r>
            <a:r>
              <a:rPr lang="en-US" u="none" dirty="0" smtClean="0"/>
              <a:t>**</a:t>
            </a:r>
            <a:r>
              <a:rPr lang="en-US" u="none" dirty="0"/>
              <a:t>Welch test </a:t>
            </a:r>
            <a:r>
              <a:rPr lang="hr-HR" u="none" dirty="0" smtClean="0"/>
              <a:t>  </a:t>
            </a:r>
            <a:r>
              <a:rPr lang="en-US" u="none" dirty="0" smtClean="0"/>
              <a:t>***Student’s t-test</a:t>
            </a:r>
            <a:endParaRPr lang="hr-HR" u="none" dirty="0"/>
          </a:p>
          <a:p>
            <a:endParaRPr lang="hr-HR" u="none" dirty="0"/>
          </a:p>
        </p:txBody>
      </p:sp>
    </p:spTree>
    <p:extLst>
      <p:ext uri="{BB962C8B-B14F-4D97-AF65-F5344CB8AC3E}">
        <p14:creationId xmlns:p14="http://schemas.microsoft.com/office/powerpoint/2010/main" val="36530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569648" cy="4525962"/>
          </a:xfrm>
        </p:spPr>
        <p:txBody>
          <a:bodyPr/>
          <a:lstStyle/>
          <a:p>
            <a:r>
              <a:rPr lang="en-US" sz="2400" dirty="0" smtClean="0"/>
              <a:t>Work </a:t>
            </a:r>
            <a:r>
              <a:rPr lang="en-GB" sz="2400" dirty="0" smtClean="0"/>
              <a:t>in the context of the </a:t>
            </a:r>
            <a:r>
              <a:rPr lang="en-GB" sz="2400" dirty="0" smtClean="0">
                <a:solidFill>
                  <a:srgbClr val="0996ED"/>
                </a:solidFill>
              </a:rPr>
              <a:t>research project "E-learning Recommender System" </a:t>
            </a:r>
            <a:endParaRPr lang="hr-HR" sz="2400" dirty="0" smtClean="0">
              <a:solidFill>
                <a:srgbClr val="0996ED"/>
              </a:solidFill>
            </a:endParaRPr>
          </a:p>
          <a:p>
            <a:pPr lvl="1"/>
            <a:r>
              <a:rPr lang="en-GB" sz="2400" dirty="0" smtClean="0"/>
              <a:t>develop</a:t>
            </a:r>
            <a:r>
              <a:rPr lang="hr-HR" sz="2400" dirty="0" smtClean="0"/>
              <a:t>ing</a:t>
            </a:r>
            <a:r>
              <a:rPr lang="en-GB" sz="2400" dirty="0" smtClean="0"/>
              <a:t> didactical models for realization of e-learning supported by Web 2.0 tools and ELARS </a:t>
            </a:r>
            <a:endParaRPr lang="hr-HR" sz="2400" dirty="0" smtClean="0"/>
          </a:p>
          <a:p>
            <a:pPr lvl="1"/>
            <a:r>
              <a:rPr lang="en-US" sz="2400" dirty="0"/>
              <a:t>UNIRI-developed contemporary blended learning model </a:t>
            </a:r>
            <a:endParaRPr lang="hr-HR" sz="2400" dirty="0" smtClean="0"/>
          </a:p>
          <a:p>
            <a:r>
              <a:rPr lang="hr-HR" sz="2400" dirty="0" smtClean="0"/>
              <a:t>Research </a:t>
            </a:r>
            <a:r>
              <a:rPr lang="hr-HR" sz="2400" dirty="0" err="1" smtClean="0"/>
              <a:t>published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paper</a:t>
            </a:r>
            <a:r>
              <a:rPr lang="hr-HR" sz="2400" dirty="0" smtClean="0"/>
              <a:t>: </a:t>
            </a:r>
          </a:p>
          <a:p>
            <a:pPr lvl="1"/>
            <a:r>
              <a:rPr lang="hr-HR" sz="2400" dirty="0" err="1" smtClean="0"/>
              <a:t>Hoić</a:t>
            </a:r>
            <a:r>
              <a:rPr lang="hr-HR" sz="2400" dirty="0" smtClean="0"/>
              <a:t>-Božić</a:t>
            </a:r>
            <a:r>
              <a:rPr lang="hr-HR" sz="2400" dirty="0"/>
              <a:t>, Nataša; Holenko Dlab, Martina; Mornar, Vedran. </a:t>
            </a:r>
            <a:r>
              <a:rPr lang="hr-HR" sz="2400" i="1" dirty="0" err="1"/>
              <a:t>Recommender</a:t>
            </a:r>
            <a:r>
              <a:rPr lang="hr-HR" sz="2400" i="1" dirty="0"/>
              <a:t> System </a:t>
            </a:r>
            <a:r>
              <a:rPr lang="hr-HR" sz="2400" i="1" dirty="0" err="1"/>
              <a:t>and</a:t>
            </a:r>
            <a:r>
              <a:rPr lang="hr-HR" sz="2400" i="1" dirty="0"/>
              <a:t> Web 2.0 </a:t>
            </a:r>
            <a:r>
              <a:rPr lang="hr-HR" sz="2400" i="1" dirty="0" err="1"/>
              <a:t>Tools</a:t>
            </a:r>
            <a:r>
              <a:rPr lang="hr-HR" sz="2400" i="1" dirty="0"/>
              <a:t> to </a:t>
            </a:r>
            <a:r>
              <a:rPr lang="hr-HR" sz="2400" i="1" dirty="0" err="1"/>
              <a:t>Enhance</a:t>
            </a:r>
            <a:r>
              <a:rPr lang="hr-HR" sz="2400" i="1" dirty="0"/>
              <a:t> </a:t>
            </a:r>
            <a:r>
              <a:rPr lang="hr-HR" sz="2400" i="1" dirty="0" err="1"/>
              <a:t>Blended</a:t>
            </a:r>
            <a:r>
              <a:rPr lang="hr-HR" sz="2400" i="1" dirty="0"/>
              <a:t> </a:t>
            </a:r>
            <a:r>
              <a:rPr lang="hr-HR" sz="2400" i="1" dirty="0" err="1"/>
              <a:t>Learning</a:t>
            </a:r>
            <a:r>
              <a:rPr lang="hr-HR" sz="2400" i="1" dirty="0"/>
              <a:t> Model.</a:t>
            </a:r>
            <a:r>
              <a:rPr lang="hr-HR" sz="2400" dirty="0"/>
              <a:t> IEEE </a:t>
            </a:r>
            <a:r>
              <a:rPr lang="hr-HR" sz="2400" dirty="0" err="1"/>
              <a:t>Transactions</a:t>
            </a:r>
            <a:r>
              <a:rPr lang="hr-HR" sz="2400" dirty="0"/>
              <a:t> on </a:t>
            </a:r>
            <a:r>
              <a:rPr lang="hr-HR" sz="2400" dirty="0" err="1" smtClean="0"/>
              <a:t>Education</a:t>
            </a:r>
            <a:r>
              <a:rPr lang="hr-HR" sz="2400" dirty="0" smtClean="0"/>
              <a:t> (</a:t>
            </a:r>
            <a:r>
              <a:rPr lang="hr-HR" sz="2400" dirty="0" err="1"/>
              <a:t>Early</a:t>
            </a:r>
            <a:r>
              <a:rPr lang="hr-HR" sz="2400" dirty="0"/>
              <a:t> Access </a:t>
            </a:r>
            <a:r>
              <a:rPr lang="hr-HR" sz="2400" dirty="0" err="1"/>
              <a:t>Article</a:t>
            </a:r>
            <a:r>
              <a:rPr lang="hr-HR" sz="2400" dirty="0" smtClean="0"/>
              <a:t>)</a:t>
            </a:r>
            <a:endParaRPr lang="hr-HR" sz="2400" dirty="0" smtClean="0"/>
          </a:p>
        </p:txBody>
      </p:sp>
      <p:pic>
        <p:nvPicPr>
          <p:cNvPr id="8" name="Picture 4" descr="http://www.thecloudreviewer.com/wp-content/uploads/2013/01/cloud-compu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548680" cy="116151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408738"/>
            <a:ext cx="4767883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Anonymous </a:t>
            </a:r>
            <a:r>
              <a:rPr lang="hr-HR" sz="4000" dirty="0" smtClean="0"/>
              <a:t>q</a:t>
            </a:r>
            <a:r>
              <a:rPr lang="en-US" sz="4000" dirty="0" err="1" smtClean="0"/>
              <a:t>uestionnaire</a:t>
            </a:r>
            <a:r>
              <a:rPr lang="en-US" sz="4000" dirty="0" smtClean="0"/>
              <a:t> </a:t>
            </a:r>
            <a:r>
              <a:rPr lang="hr-HR" sz="4000" dirty="0" smtClean="0"/>
              <a:t>r</a:t>
            </a:r>
            <a:r>
              <a:rPr lang="en-US" sz="4000" dirty="0" err="1" smtClean="0"/>
              <a:t>esults</a:t>
            </a:r>
            <a:endParaRPr lang="hr-HR" sz="40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454130"/>
              </p:ext>
            </p:extLst>
          </p:nvPr>
        </p:nvGraphicFramePr>
        <p:xfrm>
          <a:off x="251520" y="1772816"/>
          <a:ext cx="8568951" cy="4221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408712"/>
                <a:gridCol w="1080120"/>
                <a:gridCol w="1080119"/>
              </a:tblGrid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Questionnaire statements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Avg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StDev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310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You are satisfied with course learning model which is based on collaborative e-learning activities (e‑</a:t>
                      </a:r>
                      <a:r>
                        <a:rPr lang="en-US" sz="1800" dirty="0" err="1">
                          <a:effectLst/>
                        </a:rPr>
                        <a:t>tivities</a:t>
                      </a:r>
                      <a:r>
                        <a:rPr lang="en-US" sz="1800" dirty="0">
                          <a:effectLst/>
                        </a:rPr>
                        <a:t>). </a:t>
                      </a:r>
                      <a:endParaRPr lang="hr-HR" sz="24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You consider applied learning model effective.</a:t>
                      </a:r>
                      <a:endParaRPr lang="hr-HR" sz="24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You find positive the freedom to choose between optional e-</a:t>
                      </a:r>
                      <a:r>
                        <a:rPr lang="en-US" sz="1800" dirty="0" err="1">
                          <a:effectLst/>
                        </a:rPr>
                        <a:t>tivities</a:t>
                      </a:r>
                      <a:r>
                        <a:rPr lang="en-US" sz="1800" dirty="0">
                          <a:effectLst/>
                        </a:rPr>
                        <a:t>, collaborators and tools for e-</a:t>
                      </a:r>
                      <a:r>
                        <a:rPr lang="en-US" sz="1800" dirty="0" err="1">
                          <a:effectLst/>
                        </a:rPr>
                        <a:t>tivities</a:t>
                      </a:r>
                      <a:r>
                        <a:rPr lang="en-US" sz="1800" dirty="0">
                          <a:effectLst/>
                        </a:rPr>
                        <a:t> within the course.</a:t>
                      </a:r>
                      <a:endParaRPr lang="hr-HR" sz="24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You consider Web 2.0 tools useful for realization of e-</a:t>
                      </a:r>
                      <a:r>
                        <a:rPr lang="en-US" sz="1800" dirty="0" err="1">
                          <a:effectLst/>
                        </a:rPr>
                        <a:t>tivities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hr-HR" sz="24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You consider ELARS recommender system useful for e-activities.</a:t>
                      </a:r>
                      <a:endParaRPr lang="hr-HR" sz="24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You believe that the use of ELARS recommender system positively affected the level of your engagement during e-</a:t>
                      </a:r>
                      <a:r>
                        <a:rPr lang="en-US" sz="1800" dirty="0" err="1">
                          <a:effectLst/>
                        </a:rPr>
                        <a:t>tivities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4,30</a:t>
                      </a:r>
                      <a:endParaRPr lang="hr-HR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4,30</a:t>
                      </a:r>
                      <a:endParaRPr lang="hr-HR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4,70</a:t>
                      </a:r>
                      <a:endParaRPr lang="hr-HR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4,60</a:t>
                      </a:r>
                      <a:endParaRPr lang="hr-HR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3,76</a:t>
                      </a:r>
                      <a:endParaRPr lang="hr-HR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3,44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0,49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0,49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0,47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0,49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0,93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0,86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Workshop on Software Engineering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DF4A-68F6-491C-B70D-9C7ADB8F0A9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</a:t>
            </a:r>
            <a:r>
              <a:rPr lang="en-US" dirty="0" err="1" smtClean="0"/>
              <a:t>onclusion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future </a:t>
            </a:r>
            <a:r>
              <a:rPr lang="hr-HR" dirty="0" err="1" smtClean="0"/>
              <a:t>plans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4217" y="1640182"/>
            <a:ext cx="8893175" cy="4525962"/>
          </a:xfrm>
        </p:spPr>
        <p:txBody>
          <a:bodyPr/>
          <a:lstStyle/>
          <a:p>
            <a:r>
              <a:rPr lang="en-US" sz="2800" dirty="0"/>
              <a:t>The evaluation results confirm the effectiveness of proposed model in a real setting and student satisfaction with </a:t>
            </a:r>
            <a:r>
              <a:rPr lang="en-US" sz="2800" dirty="0" smtClean="0"/>
              <a:t>it</a:t>
            </a:r>
            <a:endParaRPr lang="hr-HR" sz="2800" dirty="0" smtClean="0"/>
          </a:p>
          <a:p>
            <a:r>
              <a:rPr lang="en-GB" dirty="0" smtClean="0">
                <a:solidFill>
                  <a:srgbClr val="0996ED"/>
                </a:solidFill>
              </a:rPr>
              <a:t>Future </a:t>
            </a:r>
            <a:r>
              <a:rPr lang="en-GB" dirty="0">
                <a:solidFill>
                  <a:srgbClr val="0996ED"/>
                </a:solidFill>
              </a:rPr>
              <a:t>plans</a:t>
            </a:r>
          </a:p>
          <a:p>
            <a:pPr lvl="1"/>
            <a:r>
              <a:rPr lang="en-GB" dirty="0"/>
              <a:t>recommendations algorithms improvements</a:t>
            </a:r>
          </a:p>
          <a:p>
            <a:pPr lvl="1"/>
            <a:r>
              <a:rPr lang="en-GB" dirty="0"/>
              <a:t>improvements</a:t>
            </a:r>
            <a:r>
              <a:rPr lang="hr-HR" dirty="0"/>
              <a:t> </a:t>
            </a:r>
            <a:r>
              <a:rPr lang="en-GB" dirty="0"/>
              <a:t>of </a:t>
            </a:r>
            <a:r>
              <a:rPr lang="hr-HR" dirty="0"/>
              <a:t>ELARS </a:t>
            </a:r>
            <a:r>
              <a:rPr lang="en-GB" dirty="0"/>
              <a:t>authoring component for teachers</a:t>
            </a:r>
            <a:endParaRPr lang="hr-HR" dirty="0"/>
          </a:p>
          <a:p>
            <a:pPr lvl="1"/>
            <a:r>
              <a:rPr lang="en-GB" dirty="0"/>
              <a:t>creating and evaluating didactical models for the use of Web 2.0 based e-</a:t>
            </a:r>
            <a:r>
              <a:rPr lang="en-GB" dirty="0" err="1"/>
              <a:t>tivities</a:t>
            </a:r>
            <a:r>
              <a:rPr lang="en-GB" dirty="0"/>
              <a:t> in different types of blended and online higher education e-courses</a:t>
            </a:r>
          </a:p>
          <a:p>
            <a:endParaRPr lang="en-US" sz="2800" dirty="0" smtClean="0"/>
          </a:p>
          <a:p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ctrTitle"/>
          </p:nvPr>
        </p:nvSpPr>
        <p:spPr>
          <a:xfrm>
            <a:off x="539750" y="2492375"/>
            <a:ext cx="7772400" cy="1470025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Thank you for your attention!</a:t>
            </a:r>
            <a:br>
              <a:rPr lang="en-GB" smtClean="0"/>
            </a:br>
            <a:endParaRPr lang="en-GB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4581525"/>
            <a:ext cx="3960812" cy="719138"/>
          </a:xfrm>
        </p:spPr>
        <p:txBody>
          <a:bodyPr/>
          <a:lstStyle/>
          <a:p>
            <a:pPr algn="l" eaLnBrk="1" hangingPunct="1"/>
            <a:r>
              <a:rPr lang="hr-HR" sz="2800" dirty="0" smtClean="0">
                <a:solidFill>
                  <a:srgbClr val="0996ED"/>
                </a:solidFill>
              </a:rPr>
              <a:t>natasah@inf.uniri.hr</a:t>
            </a:r>
          </a:p>
          <a:p>
            <a:pPr algn="l" eaLnBrk="1" hangingPunct="1"/>
            <a:r>
              <a:rPr lang="hr-HR" sz="2800" dirty="0" smtClean="0">
                <a:solidFill>
                  <a:srgbClr val="0996ED"/>
                </a:solidFill>
              </a:rPr>
              <a:t>mholenko@inf.uniri.hr</a:t>
            </a:r>
            <a:endParaRPr lang="en-GB" sz="2800" dirty="0" smtClean="0">
              <a:solidFill>
                <a:srgbClr val="0996ED"/>
              </a:solidFill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971550" y="1484313"/>
            <a:ext cx="262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u="none">
                <a:solidFill>
                  <a:srgbClr val="0996ED"/>
                </a:solidFill>
              </a:rPr>
              <a:t>www.inf.uniri.hr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7145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97288"/>
            <a:ext cx="4178685" cy="148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Background</a:t>
            </a:r>
            <a:r>
              <a:rPr lang="hr-HR" dirty="0"/>
              <a:t>:</a:t>
            </a:r>
            <a:r>
              <a:rPr lang="hr-HR" dirty="0" smtClean="0"/>
              <a:t> </a:t>
            </a:r>
            <a:r>
              <a:rPr lang="hr-HR" dirty="0" err="1" smtClean="0"/>
              <a:t>new</a:t>
            </a:r>
            <a:r>
              <a:rPr lang="hr-HR" dirty="0" smtClean="0"/>
              <a:t> </a:t>
            </a:r>
            <a:r>
              <a:rPr lang="hr-HR" dirty="0"/>
              <a:t>e</a:t>
            </a:r>
            <a:r>
              <a:rPr lang="hr-HR" dirty="0" smtClean="0"/>
              <a:t>-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/>
              <a:t>t</a:t>
            </a:r>
            <a:r>
              <a:rPr lang="hr-HR" dirty="0" err="1" smtClean="0"/>
              <a:t>rends</a:t>
            </a:r>
            <a:endParaRPr lang="hr-H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100" name="Picture 4" descr="e-learn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12" y="3426792"/>
            <a:ext cx="3571488" cy="26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tmdigest.com/wp-content/uploads/2012/04/LMS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3600400" cy="20219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6552728" cy="4525962"/>
          </a:xfrm>
        </p:spPr>
        <p:txBody>
          <a:bodyPr/>
          <a:lstStyle/>
          <a:p>
            <a:r>
              <a:rPr lang="en-US" sz="2800" dirty="0"/>
              <a:t>Content-centric course design approach and standard LMS are no longer meeting the student preferences and need</a:t>
            </a:r>
            <a:r>
              <a:rPr lang="hr-HR" sz="2800" dirty="0"/>
              <a:t>s</a:t>
            </a:r>
          </a:p>
          <a:p>
            <a:r>
              <a:rPr lang="en-US" sz="2800" dirty="0" smtClean="0"/>
              <a:t>Typical actions: </a:t>
            </a:r>
          </a:p>
          <a:p>
            <a:pPr lvl="1"/>
            <a:r>
              <a:rPr lang="en-US" sz="2400" dirty="0" smtClean="0"/>
              <a:t>learning from online materials, </a:t>
            </a:r>
          </a:p>
          <a:p>
            <a:pPr lvl="1"/>
            <a:r>
              <a:rPr lang="en-US" sz="2400" dirty="0" smtClean="0"/>
              <a:t>taking online quizzes, </a:t>
            </a:r>
          </a:p>
          <a:p>
            <a:pPr lvl="1"/>
            <a:r>
              <a:rPr lang="en-US" sz="2400" dirty="0" smtClean="0"/>
              <a:t>handing in homework solutions and projects,</a:t>
            </a:r>
          </a:p>
          <a:p>
            <a:pPr lvl="1"/>
            <a:r>
              <a:rPr lang="en-US" sz="2400" dirty="0" smtClean="0"/>
              <a:t>communicating with the instructor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11560" y="6381750"/>
            <a:ext cx="504056" cy="476250"/>
          </a:xfrm>
        </p:spPr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E-learning 2.0 – the influence of Web 2.0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85671" cy="4525962"/>
          </a:xfrm>
        </p:spPr>
        <p:txBody>
          <a:bodyPr/>
          <a:lstStyle/>
          <a:p>
            <a:pPr marL="0" indent="0"/>
            <a:r>
              <a:rPr lang="hr-HR" sz="2800" dirty="0" smtClean="0"/>
              <a:t>  </a:t>
            </a:r>
            <a:r>
              <a:rPr lang="en-GB" sz="2800" dirty="0" smtClean="0">
                <a:solidFill>
                  <a:srgbClr val="0996ED"/>
                </a:solidFill>
              </a:rPr>
              <a:t>Pedagogical aspect</a:t>
            </a:r>
            <a:r>
              <a:rPr lang="en-GB" sz="2800" dirty="0" smtClean="0"/>
              <a:t> </a:t>
            </a:r>
          </a:p>
          <a:p>
            <a:pPr lvl="1"/>
            <a:r>
              <a:rPr lang="en-US" sz="2400" dirty="0"/>
              <a:t>Collaborative learning based on constructivist approach - students in the </a:t>
            </a:r>
            <a:r>
              <a:rPr lang="en-US" sz="2400" dirty="0" err="1"/>
              <a:t>centre</a:t>
            </a:r>
            <a:r>
              <a:rPr lang="en-US" sz="2400" dirty="0"/>
              <a:t> of the learning process</a:t>
            </a:r>
          </a:p>
          <a:p>
            <a:pPr lvl="1"/>
            <a:r>
              <a:rPr lang="en-GB" sz="2400" dirty="0" smtClean="0"/>
              <a:t>E-learning activities (e-</a:t>
            </a:r>
            <a:r>
              <a:rPr lang="en-GB" sz="2400" dirty="0" err="1" smtClean="0"/>
              <a:t>tivities</a:t>
            </a:r>
            <a:r>
              <a:rPr lang="en-GB" sz="2400" dirty="0" smtClean="0"/>
              <a:t>)</a:t>
            </a:r>
            <a:r>
              <a:rPr lang="hr-HR" sz="2400" dirty="0" smtClean="0"/>
              <a:t> - </a:t>
            </a:r>
            <a:r>
              <a:rPr lang="en-GB" sz="2400" kern="1200" dirty="0" smtClean="0">
                <a:latin typeface="Arial" charset="0"/>
                <a:cs typeface="Arial" charset="0"/>
              </a:rPr>
              <a:t>interaction of student with other students and with the teacher with the help of the learning environment </a:t>
            </a:r>
            <a:endParaRPr lang="en-GB" sz="2400" dirty="0" smtClean="0"/>
          </a:p>
          <a:p>
            <a:r>
              <a:rPr lang="en-GB" sz="2800" dirty="0" smtClean="0">
                <a:solidFill>
                  <a:srgbClr val="0996ED"/>
                </a:solidFill>
              </a:rPr>
              <a:t>Technological aspect</a:t>
            </a:r>
            <a:endParaRPr lang="en-GB" sz="2800" dirty="0" smtClean="0"/>
          </a:p>
          <a:p>
            <a:pPr lvl="1"/>
            <a:r>
              <a:rPr lang="en-GB" sz="2400" dirty="0" smtClean="0"/>
              <a:t>Decentralized learning environments</a:t>
            </a:r>
          </a:p>
          <a:p>
            <a:pPr lvl="1"/>
            <a:r>
              <a:rPr lang="hr-HR" sz="2400" dirty="0" smtClean="0"/>
              <a:t>LMS + </a:t>
            </a:r>
            <a:r>
              <a:rPr lang="en-GB" sz="2400" dirty="0" smtClean="0"/>
              <a:t>Web 2.0 tools</a:t>
            </a:r>
          </a:p>
          <a:p>
            <a:pPr lvl="1"/>
            <a:r>
              <a:rPr lang="hr-HR" sz="2400" dirty="0"/>
              <a:t>PLE (Personal L</a:t>
            </a:r>
            <a:r>
              <a:rPr lang="en-GB" sz="2400" kern="1200" dirty="0">
                <a:latin typeface="Arial" charset="0"/>
                <a:cs typeface="Arial" charset="0"/>
              </a:rPr>
              <a:t>earning </a:t>
            </a:r>
            <a:r>
              <a:rPr lang="hr-HR" sz="2400" kern="1200" dirty="0">
                <a:latin typeface="Arial" charset="0"/>
                <a:cs typeface="Arial" charset="0"/>
              </a:rPr>
              <a:t>E</a:t>
            </a:r>
            <a:r>
              <a:rPr lang="en-GB" sz="2400" kern="1200" dirty="0" err="1">
                <a:latin typeface="Arial" charset="0"/>
                <a:cs typeface="Arial" charset="0"/>
              </a:rPr>
              <a:t>nvironment</a:t>
            </a:r>
            <a:r>
              <a:rPr lang="hr-HR" sz="2400" kern="1200" dirty="0">
                <a:latin typeface="Arial" charset="0"/>
                <a:cs typeface="Arial" charset="0"/>
              </a:rPr>
              <a:t>)</a:t>
            </a:r>
            <a:endParaRPr lang="en-GB" sz="2400" dirty="0"/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UNIRI-developed contemporary </a:t>
            </a:r>
            <a:r>
              <a:rPr lang="hr-HR" sz="4000" dirty="0" smtClean="0"/>
              <a:t>BL </a:t>
            </a:r>
            <a:r>
              <a:rPr lang="en-US" sz="4000" dirty="0" smtClean="0"/>
              <a:t>model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 model consists of: </a:t>
            </a:r>
          </a:p>
          <a:p>
            <a:pPr lvl="1"/>
            <a:r>
              <a:rPr lang="en-US" kern="1200" dirty="0" smtClean="0">
                <a:latin typeface="Arial" charset="0"/>
                <a:cs typeface="Arial" charset="0"/>
              </a:rPr>
              <a:t>a sequence of (collaborative) e-</a:t>
            </a:r>
            <a:r>
              <a:rPr lang="en-US" kern="1200" dirty="0" err="1" smtClean="0">
                <a:latin typeface="Arial" charset="0"/>
                <a:cs typeface="Arial" charset="0"/>
              </a:rPr>
              <a:t>tivities</a:t>
            </a:r>
            <a:r>
              <a:rPr lang="en-US" kern="1200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kern="1200" dirty="0" smtClean="0">
                <a:latin typeface="Arial" charset="0"/>
                <a:cs typeface="Arial" charset="0"/>
              </a:rPr>
              <a:t>Web 2.0 tools for their realization</a:t>
            </a:r>
          </a:p>
          <a:p>
            <a:pPr lvl="1"/>
            <a:r>
              <a:rPr lang="en-US" kern="1200" dirty="0" smtClean="0">
                <a:latin typeface="Arial" charset="0"/>
                <a:cs typeface="Arial" charset="0"/>
              </a:rPr>
              <a:t>ELARS recommender system</a:t>
            </a:r>
          </a:p>
          <a:p>
            <a:r>
              <a:rPr lang="en-US" kern="1200" dirty="0" smtClean="0">
                <a:latin typeface="Arial" charset="0"/>
                <a:cs typeface="Arial" charset="0"/>
              </a:rPr>
              <a:t>Combining  LMS with Web 2.0 tools and ELARS system for personalization of e‑learning process </a:t>
            </a:r>
          </a:p>
          <a:p>
            <a:r>
              <a:rPr lang="en-US" kern="1200" dirty="0" smtClean="0">
                <a:latin typeface="Arial" charset="0"/>
                <a:cs typeface="Arial" charset="0"/>
              </a:rPr>
              <a:t>Evaluating whether the model increases a student’s effectiveness in e‑</a:t>
            </a:r>
            <a:r>
              <a:rPr lang="en-US" kern="1200" dirty="0" err="1" smtClean="0">
                <a:latin typeface="Arial" charset="0"/>
                <a:cs typeface="Arial" charset="0"/>
              </a:rPr>
              <a:t>tivities</a:t>
            </a:r>
            <a:endParaRPr lang="en-US" kern="1200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  <p:pic>
        <p:nvPicPr>
          <p:cNvPr id="8" name="Picture 2" descr="Blended-learn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78" y="980728"/>
            <a:ext cx="153122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ELARS </a:t>
            </a:r>
            <a:r>
              <a:rPr lang="en-US" dirty="0"/>
              <a:t>Recommender System </a:t>
            </a:r>
            <a:endParaRPr lang="hr-H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865437"/>
            <a:ext cx="3493194" cy="31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7991475" cy="1143000"/>
          </a:xfrm>
        </p:spPr>
        <p:txBody>
          <a:bodyPr/>
          <a:lstStyle/>
          <a:p>
            <a:pPr lvl="2">
              <a:defRPr/>
            </a:pPr>
            <a:r>
              <a:rPr lang="en-US" dirty="0" smtClean="0">
                <a:solidFill>
                  <a:srgbClr val="0996ED"/>
                </a:solidFill>
              </a:rPr>
              <a:t>ELARS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0996ED"/>
                </a:solidFill>
              </a:rPr>
              <a:t>E</a:t>
            </a:r>
            <a:r>
              <a:rPr lang="en-US" dirty="0" smtClean="0"/>
              <a:t>-</a:t>
            </a:r>
            <a:r>
              <a:rPr lang="en-US" b="1" dirty="0" smtClean="0">
                <a:solidFill>
                  <a:srgbClr val="0996ED"/>
                </a:solidFill>
              </a:rPr>
              <a:t>L</a:t>
            </a:r>
            <a:r>
              <a:rPr lang="en-US" dirty="0" smtClean="0"/>
              <a:t>earning </a:t>
            </a:r>
            <a:r>
              <a:rPr lang="en-US" b="1" dirty="0" smtClean="0">
                <a:solidFill>
                  <a:srgbClr val="0996ED"/>
                </a:solidFill>
              </a:rPr>
              <a:t>A</a:t>
            </a:r>
            <a:r>
              <a:rPr lang="en-US" dirty="0" smtClean="0"/>
              <a:t>ctivities </a:t>
            </a:r>
            <a:r>
              <a:rPr lang="en-US" b="1" dirty="0" smtClean="0">
                <a:solidFill>
                  <a:srgbClr val="0996ED"/>
                </a:solidFill>
              </a:rPr>
              <a:t>R</a:t>
            </a:r>
            <a:r>
              <a:rPr lang="en-US" dirty="0" smtClean="0"/>
              <a:t>ecommender </a:t>
            </a:r>
            <a:r>
              <a:rPr lang="en-US" b="1" dirty="0" smtClean="0">
                <a:solidFill>
                  <a:srgbClr val="0996ED"/>
                </a:solidFill>
              </a:rPr>
              <a:t>S</a:t>
            </a:r>
            <a:r>
              <a:rPr lang="en-US" dirty="0" smtClean="0"/>
              <a:t>ystem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7950" y="1628800"/>
            <a:ext cx="9036050" cy="453429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200" dirty="0"/>
              <a:t>Personalization of </a:t>
            </a:r>
            <a:r>
              <a:rPr lang="en-US" sz="3200" dirty="0">
                <a:solidFill>
                  <a:srgbClr val="0996ED"/>
                </a:solidFill>
              </a:rPr>
              <a:t>collaborative </a:t>
            </a:r>
            <a:r>
              <a:rPr lang="en-US" altLang="x-none" sz="3200" dirty="0" smtClean="0">
                <a:solidFill>
                  <a:srgbClr val="0996ED"/>
                </a:solidFill>
              </a:rPr>
              <a:t>e-</a:t>
            </a:r>
            <a:r>
              <a:rPr lang="en-US" altLang="x-none" sz="3200" dirty="0" err="1" smtClean="0">
                <a:solidFill>
                  <a:srgbClr val="0996ED"/>
                </a:solidFill>
              </a:rPr>
              <a:t>tivities</a:t>
            </a:r>
            <a:r>
              <a:rPr lang="en-US" sz="3200" dirty="0" smtClean="0">
                <a:solidFill>
                  <a:srgbClr val="0996ED"/>
                </a:solidFill>
              </a:rPr>
              <a:t> </a:t>
            </a:r>
            <a:r>
              <a:rPr lang="en-US" sz="3200" dirty="0" smtClean="0"/>
              <a:t>performed </a:t>
            </a:r>
            <a:r>
              <a:rPr lang="en-US" sz="3200" dirty="0"/>
              <a:t>using Web 2.0 </a:t>
            </a:r>
            <a:r>
              <a:rPr lang="en-US" sz="3200" dirty="0" smtClean="0"/>
              <a:t>tools</a:t>
            </a:r>
          </a:p>
          <a:p>
            <a:pPr marL="342900" lvl="1" indent="-342900">
              <a:buFontTx/>
              <a:buChar char="•"/>
            </a:pPr>
            <a:r>
              <a:rPr lang="en-US" sz="3200" dirty="0" smtClean="0">
                <a:solidFill>
                  <a:srgbClr val="0996ED"/>
                </a:solidFill>
              </a:rPr>
              <a:t>Recommendations</a:t>
            </a:r>
            <a:r>
              <a:rPr lang="en-US" sz="3200" dirty="0" smtClean="0"/>
              <a:t> for students and groups before and during e-</a:t>
            </a:r>
            <a:r>
              <a:rPr lang="en-US" sz="3200" dirty="0" err="1" smtClean="0"/>
              <a:t>tivities</a:t>
            </a:r>
            <a:r>
              <a:rPr lang="en-US" sz="3200" dirty="0" smtClean="0"/>
              <a:t>:</a:t>
            </a:r>
          </a:p>
          <a:p>
            <a:pPr lvl="1"/>
            <a:r>
              <a:rPr lang="en-US" altLang="x-none" dirty="0" smtClean="0"/>
              <a:t>optional e</a:t>
            </a:r>
            <a:r>
              <a:rPr lang="hr-HR" altLang="x-none" dirty="0" smtClean="0"/>
              <a:t>-l</a:t>
            </a:r>
            <a:r>
              <a:rPr lang="en-US" altLang="x-none" dirty="0" smtClean="0"/>
              <a:t>earning activities</a:t>
            </a:r>
          </a:p>
          <a:p>
            <a:pPr lvl="1"/>
            <a:r>
              <a:rPr lang="en-US" altLang="x-none" dirty="0" smtClean="0"/>
              <a:t>collaborators (student</a:t>
            </a:r>
            <a:r>
              <a:rPr lang="hr-HR" altLang="x-none" dirty="0" smtClean="0"/>
              <a:t> </a:t>
            </a:r>
            <a:r>
              <a:rPr lang="hr-HR" altLang="x-none" dirty="0" err="1" smtClean="0"/>
              <a:t>peers</a:t>
            </a:r>
            <a:r>
              <a:rPr lang="en-US" altLang="x-none" dirty="0" smtClean="0"/>
              <a:t>)</a:t>
            </a:r>
          </a:p>
          <a:p>
            <a:pPr lvl="1"/>
            <a:r>
              <a:rPr lang="en-US" altLang="x-none" dirty="0" smtClean="0"/>
              <a:t>Web 2.0 tools</a:t>
            </a:r>
          </a:p>
          <a:p>
            <a:pPr lvl="1"/>
            <a:r>
              <a:rPr lang="en-US" altLang="x-none" dirty="0" smtClean="0"/>
              <a:t>advice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1A941F5-2360-442B-8415-442D5812C456}" type="slidenum">
              <a:rPr lang="en-US" altLang="x-none" sz="1200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altLang="x-none" sz="1200" dirty="0" smtClean="0">
              <a:solidFill>
                <a:schemeClr val="bg1"/>
              </a:solidFill>
            </a:endParaRPr>
          </a:p>
        </p:txBody>
      </p:sp>
      <p:grpSp>
        <p:nvGrpSpPr>
          <p:cNvPr id="5" name="Grupa 18"/>
          <p:cNvGrpSpPr/>
          <p:nvPr/>
        </p:nvGrpSpPr>
        <p:grpSpPr>
          <a:xfrm>
            <a:off x="5724128" y="4725144"/>
            <a:ext cx="1422524" cy="1456437"/>
            <a:chOff x="4788024" y="3501008"/>
            <a:chExt cx="2286620" cy="2608565"/>
          </a:xfrm>
        </p:grpSpPr>
        <p:pic>
          <p:nvPicPr>
            <p:cNvPr id="6" name="Slika 6" descr="blogg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8104" y="5157192"/>
              <a:ext cx="952381" cy="952381"/>
            </a:xfrm>
            <a:prstGeom prst="rect">
              <a:avLst/>
            </a:prstGeom>
          </p:spPr>
        </p:pic>
        <p:pic>
          <p:nvPicPr>
            <p:cNvPr id="7" name="Slika 7" descr="dii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4437112"/>
              <a:ext cx="990476" cy="1003175"/>
            </a:xfrm>
            <a:prstGeom prst="rect">
              <a:avLst/>
            </a:prstGeom>
          </p:spPr>
        </p:pic>
        <p:pic>
          <p:nvPicPr>
            <p:cNvPr id="8" name="Slika 8" descr="driv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8104" y="3861048"/>
              <a:ext cx="939683" cy="952381"/>
            </a:xfrm>
            <a:prstGeom prst="rect">
              <a:avLst/>
            </a:prstGeom>
          </p:spPr>
        </p:pic>
        <p:pic>
          <p:nvPicPr>
            <p:cNvPr id="9" name="Slika 9" descr="google-plu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8024" y="3501008"/>
              <a:ext cx="1079365" cy="1079365"/>
            </a:xfrm>
            <a:prstGeom prst="rect">
              <a:avLst/>
            </a:prstGeom>
          </p:spPr>
        </p:pic>
      </p:grpSp>
      <p:grpSp>
        <p:nvGrpSpPr>
          <p:cNvPr id="10" name="Grupa 17"/>
          <p:cNvGrpSpPr/>
          <p:nvPr/>
        </p:nvGrpSpPr>
        <p:grpSpPr>
          <a:xfrm>
            <a:off x="7668344" y="4437112"/>
            <a:ext cx="936104" cy="1167130"/>
            <a:chOff x="7524328" y="2996951"/>
            <a:chExt cx="1080120" cy="1455162"/>
          </a:xfrm>
        </p:grpSpPr>
        <p:pic>
          <p:nvPicPr>
            <p:cNvPr id="11" name="Slika 10" descr="ind.jp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24328" y="2996952"/>
              <a:ext cx="504056" cy="735082"/>
            </a:xfrm>
            <a:prstGeom prst="rect">
              <a:avLst/>
            </a:prstGeom>
          </p:spPr>
        </p:pic>
        <p:pic>
          <p:nvPicPr>
            <p:cNvPr id="12" name="Slika 11" descr="ind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328" y="3717031"/>
              <a:ext cx="504056" cy="735082"/>
            </a:xfrm>
            <a:prstGeom prst="rect">
              <a:avLst/>
            </a:prstGeom>
          </p:spPr>
        </p:pic>
        <p:pic>
          <p:nvPicPr>
            <p:cNvPr id="13" name="Slika 12" descr="ind.jp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0392" y="2996951"/>
              <a:ext cx="504056" cy="735082"/>
            </a:xfrm>
            <a:prstGeom prst="rect">
              <a:avLst/>
            </a:prstGeom>
          </p:spPr>
        </p:pic>
        <p:pic>
          <p:nvPicPr>
            <p:cNvPr id="14" name="Slika 13" descr="ind.jp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00392" y="3717031"/>
              <a:ext cx="504056" cy="735082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ELARS </a:t>
            </a:r>
            <a:r>
              <a:rPr lang="en-US" dirty="0" smtClean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6DF4A-68F6-491C-B70D-9C7ADB8F0A9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20448"/>
            <a:ext cx="67246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25/8/2015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15th Workshop on Software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oi">
  <a:themeElements>
    <a:clrScheme name="1_so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o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o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Odjel_Template_Holenko</Template>
  <TotalTime>22123</TotalTime>
  <Words>936</Words>
  <Application>Microsoft Office PowerPoint</Application>
  <PresentationFormat>On-screen Show (4:3)</PresentationFormat>
  <Paragraphs>277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Tahoma</vt:lpstr>
      <vt:lpstr>Times New Roman</vt:lpstr>
      <vt:lpstr>Wingdings</vt:lpstr>
      <vt:lpstr>1_soi</vt:lpstr>
      <vt:lpstr>Using Recommender System and Web 2.0 tools for Blended Learning </vt:lpstr>
      <vt:lpstr>Introduction</vt:lpstr>
      <vt:lpstr>Background: new e-learning trends</vt:lpstr>
      <vt:lpstr>Traditional e-learning</vt:lpstr>
      <vt:lpstr>E-learning 2.0 – the influence of Web 2.0</vt:lpstr>
      <vt:lpstr>UNIRI-developed contemporary BL model </vt:lpstr>
      <vt:lpstr>ELARS Recommender System </vt:lpstr>
      <vt:lpstr>ELARS - E-Learning Activities Recommender System  </vt:lpstr>
      <vt:lpstr>ELARS structure</vt:lpstr>
      <vt:lpstr>ELARS web application and demo</vt:lpstr>
      <vt:lpstr>Example: Web 2.0 tools recommendations</vt:lpstr>
      <vt:lpstr>Research methodology</vt:lpstr>
      <vt:lpstr>Research</vt:lpstr>
      <vt:lpstr>Participants</vt:lpstr>
      <vt:lpstr>Course learning modules with activities </vt:lpstr>
      <vt:lpstr>Activities workflow in the learning module LM3</vt:lpstr>
      <vt:lpstr>Course activities and grading points</vt:lpstr>
      <vt:lpstr>Descriptive Statistical Analysis</vt:lpstr>
      <vt:lpstr>Comparison of e-tivities results</vt:lpstr>
      <vt:lpstr>Anonymous questionnaire results</vt:lpstr>
      <vt:lpstr>Conclusion and future plans</vt:lpstr>
      <vt:lpstr> Thank you for your attention!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Martina</dc:creator>
  <cp:lastModifiedBy>Natasa Hoic-Bozic</cp:lastModifiedBy>
  <cp:revision>794</cp:revision>
  <dcterms:created xsi:type="dcterms:W3CDTF">2009-09-14T13:16:30Z</dcterms:created>
  <dcterms:modified xsi:type="dcterms:W3CDTF">2015-08-24T17:09:47Z</dcterms:modified>
</cp:coreProperties>
</file>